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94" r:id="rId11"/>
    <p:sldId id="283" r:id="rId12"/>
    <p:sldId id="295" r:id="rId13"/>
    <p:sldId id="285" r:id="rId14"/>
    <p:sldId id="265" r:id="rId15"/>
    <p:sldId id="257" r:id="rId16"/>
    <p:sldId id="296" r:id="rId17"/>
    <p:sldId id="462" r:id="rId18"/>
    <p:sldId id="463" r:id="rId19"/>
    <p:sldId id="449" r:id="rId20"/>
    <p:sldId id="450" r:id="rId21"/>
    <p:sldId id="451" r:id="rId22"/>
    <p:sldId id="456" r:id="rId23"/>
    <p:sldId id="457" r:id="rId24"/>
    <p:sldId id="430" r:id="rId25"/>
    <p:sldId id="458" r:id="rId26"/>
    <p:sldId id="447" r:id="rId27"/>
    <p:sldId id="272" r:id="rId28"/>
    <p:sldId id="273" r:id="rId29"/>
    <p:sldId id="443" r:id="rId30"/>
    <p:sldId id="448" r:id="rId31"/>
    <p:sldId id="464" r:id="rId32"/>
    <p:sldId id="282" r:id="rId33"/>
    <p:sldId id="278" r:id="rId34"/>
    <p:sldId id="465" r:id="rId35"/>
    <p:sldId id="287" r:id="rId36"/>
    <p:sldId id="275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2DA9-6A69-4F66-8DFE-8998D021EC1E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E86D8-D0C4-45FD-B08A-2EF1897AF3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4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17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2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26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067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27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28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29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272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30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105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18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48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35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20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08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21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14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22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90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23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76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24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27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F1A20-A232-43B4-AE49-BD8C09F9989E}" type="slidenum">
              <a:rPr lang="fr-FR"/>
              <a:pPr/>
              <a:t>25</a:t>
            </a:fld>
            <a:endParaRPr lang="fr-FR" dirty="0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/>
              <a:t>Analyse des offres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dirty="0"/>
              <a:t>Commission d'Appel d'Offres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17/01/22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14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413" y="0"/>
            <a:ext cx="11376587" cy="112474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413" y="-27384"/>
            <a:ext cx="11376587" cy="720080"/>
          </a:xfrm>
          <a:noFill/>
        </p:spPr>
        <p:txBody>
          <a:bodyPr anchor="b" anchorCtr="0">
            <a:normAutofit/>
          </a:bodyPr>
          <a:lstStyle>
            <a:lvl1pPr>
              <a:defRPr sz="3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50933" y="6636892"/>
            <a:ext cx="2844800" cy="24849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21 septembre 2017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51989" y="6492876"/>
            <a:ext cx="3860800" cy="17648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Biomasse Normandie/Pays de Falaise Normandie - 2017-08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264352" y="6453337"/>
            <a:ext cx="284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F705762-4C6A-4D14-A905-CAE7B396CE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295467" y="1268414"/>
            <a:ext cx="10657351" cy="5184923"/>
          </a:xfrm>
        </p:spPr>
        <p:txBody>
          <a:bodyPr/>
          <a:lstStyle>
            <a:lvl1pPr marL="180975" indent="-180975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  <a:lvl2pPr marL="447675" indent="-266700">
              <a:defRPr sz="1800">
                <a:solidFill>
                  <a:schemeClr val="accent5">
                    <a:lumMod val="50000"/>
                  </a:schemeClr>
                </a:solidFill>
              </a:defRPr>
            </a:lvl2pPr>
            <a:lvl3pPr marL="628650" indent="-180975">
              <a:defRPr sz="1400">
                <a:solidFill>
                  <a:schemeClr val="accent5">
                    <a:lumMod val="50000"/>
                  </a:schemeClr>
                </a:solidFill>
              </a:defRPr>
            </a:lvl3pPr>
            <a:lvl4pPr marL="809625" indent="-180975">
              <a:defRPr sz="12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815413" y="692696"/>
            <a:ext cx="11376587" cy="432048"/>
          </a:xfrm>
          <a:noFill/>
        </p:spPr>
        <p:txBody>
          <a:bodyPr>
            <a:normAutofit/>
          </a:bodyPr>
          <a:lstStyle>
            <a:lvl1pPr marL="180975" indent="-180975">
              <a:defRPr sz="2000" b="1" i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34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759ED-A0FC-431E-98A8-E585F801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21" y="1140902"/>
            <a:ext cx="8514878" cy="3691119"/>
          </a:xfrm>
        </p:spPr>
        <p:txBody>
          <a:bodyPr/>
          <a:lstStyle/>
          <a:p>
            <a:pPr algn="ctr"/>
            <a:r>
              <a:rPr lang="fr-FR" dirty="0"/>
              <a:t>COMITÉ SYNDICAL DU 28 FÉVRIER 2022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Cauvicourt, 18h30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749DF6-1AC0-4BA0-B34B-D32EF453E1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" y="5040000"/>
            <a:ext cx="1348740" cy="1316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91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7" y="1391846"/>
            <a:ext cx="9898651" cy="797681"/>
          </a:xfrm>
        </p:spPr>
        <p:txBody>
          <a:bodyPr>
            <a:normAutofit/>
          </a:bodyPr>
          <a:lstStyle/>
          <a:p>
            <a:r>
              <a:rPr lang="fr-FR" dirty="0"/>
              <a:t>Affectation du résultat 2021 au BP 2022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5BF6EC-8621-4AFC-BCBA-59D04F7ED8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038C6F21-6CF8-495D-B62E-D19F28B14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168207" y="-1384257"/>
            <a:ext cx="2424098" cy="9958199"/>
          </a:xfrm>
        </p:spPr>
      </p:pic>
    </p:spTree>
    <p:extLst>
      <p:ext uri="{BB962C8B-B14F-4D97-AF65-F5344CB8AC3E}">
        <p14:creationId xmlns:p14="http://schemas.microsoft.com/office/powerpoint/2010/main" val="259621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5D0BF2-CE70-4568-98E3-09CB3906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" y="91490"/>
            <a:ext cx="900000" cy="90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62AD97-E9B7-4422-AB46-11F05C600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9" y="478589"/>
            <a:ext cx="10326285" cy="62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5D0BF2-CE70-4568-98E3-09CB3906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" y="91490"/>
            <a:ext cx="900000" cy="90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037C68-9C0D-40D9-94F7-567435B3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8" y="548065"/>
            <a:ext cx="10375121" cy="63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5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341C425-03B0-45EB-9763-EC1E8301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0"/>
            <a:ext cx="900000" cy="90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F9F0E4-4BE4-4E55-993D-7FC1E4C1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7" y="390064"/>
            <a:ext cx="10462835" cy="63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759ED-A0FC-431E-98A8-E585F801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96" y="2853107"/>
            <a:ext cx="8514878" cy="1646302"/>
          </a:xfrm>
        </p:spPr>
        <p:txBody>
          <a:bodyPr/>
          <a:lstStyle/>
          <a:p>
            <a:pPr algn="ctr"/>
            <a:br>
              <a:rPr lang="fr-FR" dirty="0"/>
            </a:br>
            <a:r>
              <a:rPr lang="fr-FR" dirty="0"/>
              <a:t>Budget Prévisionnel</a:t>
            </a:r>
            <a:br>
              <a:rPr lang="fr-FR" dirty="0"/>
            </a:br>
            <a:r>
              <a:rPr lang="fr-FR" dirty="0"/>
              <a:t>2022</a:t>
            </a:r>
            <a:br>
              <a:rPr lang="fr-FR" dirty="0"/>
            </a:br>
            <a:r>
              <a:rPr lang="fr-FR" dirty="0"/>
              <a:t>(M57)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749DF6-1AC0-4BA0-B34B-D32EF453E1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5040000"/>
            <a:ext cx="1348740" cy="1316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4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8596668" cy="1320800"/>
          </a:xfrm>
        </p:spPr>
        <p:txBody>
          <a:bodyPr/>
          <a:lstStyle/>
          <a:p>
            <a:r>
              <a:rPr lang="fr-FR" dirty="0"/>
              <a:t>Le BP 2022 intègrera les principaux points suivants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312A0A-F1D3-4A1F-B122-9B8C2E03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89" y="1930400"/>
            <a:ext cx="11032865" cy="3880773"/>
          </a:xfrm>
        </p:spPr>
        <p:txBody>
          <a:bodyPr>
            <a:noAutofit/>
          </a:bodyPr>
          <a:lstStyle/>
          <a:p>
            <a:r>
              <a:rPr lang="fr-FR" sz="2600" dirty="0"/>
              <a:t>Augmentation des coûts de traitement des différents déchets</a:t>
            </a:r>
          </a:p>
          <a:p>
            <a:r>
              <a:rPr lang="fr-FR" sz="2600" dirty="0"/>
              <a:t>Augmentation de la TGAP</a:t>
            </a:r>
          </a:p>
          <a:p>
            <a:r>
              <a:rPr lang="fr-FR" sz="2600" dirty="0"/>
              <a:t>Recherche de financement au plus juste des déchets des professionnels et EPCI (redevance spéciale, accès déchèterie, …)</a:t>
            </a:r>
          </a:p>
          <a:p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5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26" y="716248"/>
            <a:ext cx="8596668" cy="857903"/>
          </a:xfrm>
        </p:spPr>
        <p:txBody>
          <a:bodyPr/>
          <a:lstStyle/>
          <a:p>
            <a:r>
              <a:rPr lang="fr-FR" dirty="0"/>
              <a:t>Location de benne aux particuliers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312A0A-F1D3-4A1F-B122-9B8C2E03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56" y="1488613"/>
            <a:ext cx="11032865" cy="3880773"/>
          </a:xfrm>
        </p:spPr>
        <p:txBody>
          <a:bodyPr>
            <a:noAutofit/>
          </a:bodyPr>
          <a:lstStyle/>
          <a:p>
            <a:r>
              <a:rPr lang="fr-FR" sz="3600" dirty="0"/>
              <a:t> 2012 : 80 € </a:t>
            </a:r>
          </a:p>
          <a:p>
            <a:r>
              <a:rPr lang="fr-FR" sz="3600" dirty="0"/>
              <a:t> 2021 : 100 €</a:t>
            </a:r>
          </a:p>
          <a:p>
            <a:r>
              <a:rPr lang="fr-FR" sz="3600" dirty="0"/>
              <a:t> Proposition 2022 : 115 € (coûts réels d’exploitation)</a:t>
            </a:r>
          </a:p>
          <a:p>
            <a:r>
              <a:rPr lang="fr-FR" sz="3600" dirty="0"/>
              <a:t> Prix de traitement inchangés :</a:t>
            </a:r>
          </a:p>
          <a:p>
            <a:pPr lvl="2"/>
            <a:r>
              <a:rPr lang="fr-FR" sz="3200" dirty="0"/>
              <a:t> Déchets verts : gratuit</a:t>
            </a:r>
          </a:p>
          <a:p>
            <a:pPr lvl="2"/>
            <a:r>
              <a:rPr lang="fr-FR" sz="3200" dirty="0"/>
              <a:t> Encombrants / gravats : prix de marchés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77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01 _ lot 5 NEGO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539209" y="2930029"/>
            <a:ext cx="7993013" cy="5733256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pPr lvl="1"/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175" indent="-3175">
              <a:buNone/>
            </a:pPr>
            <a:r>
              <a:rPr lang="fr-FR" dirty="0"/>
              <a:t>Candidature SOFAXIS / AXA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3171DBE-53C2-4971-B778-4244E0A1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9" y="16601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41273E3-1387-4E5A-87A2-9623E7EF5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7609" y="1479704"/>
          <a:ext cx="10972201" cy="497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4" imgW="12668344" imgH="6048478" progId="Excel.Sheet.8">
                  <p:embed/>
                </p:oleObj>
              </mc:Choice>
              <mc:Fallback>
                <p:oleObj name="Worksheet" r:id="rId4" imgW="12668344" imgH="6048478" progId="Excel.Sheet.8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341273E3-1387-4E5A-87A2-9623E7EF5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9" y="1479704"/>
                        <a:ext cx="10972201" cy="4973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28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02 _ NEGO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539209" y="2930029"/>
            <a:ext cx="7993013" cy="5733256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pPr lvl="1"/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175" indent="-3175">
              <a:buNone/>
            </a:pPr>
            <a:r>
              <a:rPr lang="fr-FR" dirty="0"/>
              <a:t>SUEZ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3171DBE-53C2-4971-B778-4244E0A18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9" y="16601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1DC28A-F290-4D22-8DE7-57B9BFDF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96" y="1244997"/>
            <a:ext cx="8021556" cy="53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6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95600" y="1520268"/>
            <a:ext cx="7776864" cy="385294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fr-FR" sz="2800" dirty="0"/>
              <a:t>Consultation sous la forme d’une procédure adaptée (articles L2123-1 R2123-1 à R2123-8 du Code de la Commande Publique)</a:t>
            </a:r>
          </a:p>
          <a:p>
            <a:pPr algn="just">
              <a:spcBef>
                <a:spcPts val="0"/>
              </a:spcBef>
            </a:pPr>
            <a:endParaRPr lang="fr-FR" sz="2800" dirty="0"/>
          </a:p>
          <a:p>
            <a:pPr algn="just">
              <a:spcBef>
                <a:spcPts val="0"/>
              </a:spcBef>
            </a:pPr>
            <a:r>
              <a:rPr lang="fr-FR" sz="2800" dirty="0"/>
              <a:t>Marché alloti :</a:t>
            </a:r>
          </a:p>
          <a:p>
            <a:pPr lvl="2" algn="just">
              <a:spcBef>
                <a:spcPts val="0"/>
              </a:spcBef>
            </a:pPr>
            <a:r>
              <a:rPr lang="fr-FR" sz="2200" dirty="0"/>
              <a:t>Lot n°1 : broyage de déchets verts</a:t>
            </a:r>
          </a:p>
          <a:p>
            <a:pPr lvl="2" algn="just">
              <a:spcBef>
                <a:spcPts val="0"/>
              </a:spcBef>
            </a:pPr>
            <a:r>
              <a:rPr lang="fr-FR" sz="2200" dirty="0"/>
              <a:t>Lot n°2 : criblage de compost de déchets verts</a:t>
            </a:r>
          </a:p>
          <a:p>
            <a:pPr algn="just">
              <a:spcBef>
                <a:spcPts val="0"/>
              </a:spcBef>
            </a:pPr>
            <a:endParaRPr lang="fr-FR" sz="2800" dirty="0"/>
          </a:p>
          <a:p>
            <a:pPr algn="just">
              <a:spcBef>
                <a:spcPts val="0"/>
              </a:spcBef>
            </a:pPr>
            <a:r>
              <a:rPr lang="fr-FR" sz="2800" dirty="0"/>
              <a:t>Pas de PSE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sz="2800" dirty="0"/>
          </a:p>
          <a:p>
            <a:pPr algn="just">
              <a:spcBef>
                <a:spcPts val="0"/>
              </a:spcBef>
            </a:pPr>
            <a:r>
              <a:rPr lang="fr-FR" sz="2800" dirty="0"/>
              <a:t>CPV principal : 77120000</a:t>
            </a:r>
          </a:p>
          <a:p>
            <a:pPr algn="just">
              <a:spcBef>
                <a:spcPts val="0"/>
              </a:spcBef>
            </a:pPr>
            <a:endParaRPr lang="fr-FR" sz="105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Broyage de déchets verts et crible de compost</a:t>
            </a:r>
          </a:p>
        </p:txBody>
      </p:sp>
      <p:sp>
        <p:nvSpPr>
          <p:cNvPr id="9" name="Text Box 774"/>
          <p:cNvSpPr txBox="1">
            <a:spLocks noChangeArrowheads="1"/>
          </p:cNvSpPr>
          <p:nvPr/>
        </p:nvSpPr>
        <p:spPr bwMode="auto">
          <a:xfrm>
            <a:off x="2542307" y="5641085"/>
            <a:ext cx="7416824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à"/>
            </a:pPr>
            <a:r>
              <a:rPr lang="fr-FR" sz="2000" dirty="0">
                <a:solidFill>
                  <a:schemeClr val="bg1"/>
                </a:solidFill>
                <a:sym typeface="Wingdings" pitchFamily="2" charset="2"/>
              </a:rPr>
              <a:t>Variantes obligatoires et facultatives non autorisées</a:t>
            </a:r>
            <a:endParaRPr lang="fr-FR" sz="16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901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759ED-A0FC-431E-98A8-E585F801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951" y="2217073"/>
            <a:ext cx="8514878" cy="1834809"/>
          </a:xfrm>
        </p:spPr>
        <p:txBody>
          <a:bodyPr/>
          <a:lstStyle/>
          <a:p>
            <a:r>
              <a:rPr lang="fr-FR" dirty="0"/>
              <a:t>Compte Administratif et Compte de Gestion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749DF6-1AC0-4BA0-B34B-D32EF453E1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" y="5040000"/>
            <a:ext cx="1348740" cy="1316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24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23082" y="1124744"/>
            <a:ext cx="7993013" cy="5733256"/>
          </a:xfrm>
        </p:spPr>
        <p:txBody>
          <a:bodyPr>
            <a:normAutofit fontScale="55000" lnSpcReduction="20000"/>
          </a:bodyPr>
          <a:lstStyle/>
          <a:p>
            <a:r>
              <a:rPr lang="fr-FR" sz="1800" dirty="0"/>
              <a:t>Publicité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  <a:tabLst>
                <a:tab pos="3051175" algn="l"/>
              </a:tabLst>
            </a:pPr>
            <a:r>
              <a:rPr lang="fr-FR" sz="1600" dirty="0"/>
              <a:t>Ouest France 14, publié le 29/11/2021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  <a:tabLst>
                <a:tab pos="3051175" algn="l"/>
              </a:tabLst>
            </a:pPr>
            <a:r>
              <a:rPr lang="fr-FR" sz="1600" dirty="0"/>
              <a:t>Plateforme lacentraledesmarches.com, affaire 7061754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  <a:tabLst>
                <a:tab pos="3051175" algn="l"/>
              </a:tabLst>
            </a:pPr>
            <a:r>
              <a:rPr lang="fr-FR" sz="1600" dirty="0"/>
              <a:t>BOAMP, publié le 23/11/2021, affaire 21-155887</a:t>
            </a:r>
          </a:p>
          <a:p>
            <a:pPr marL="180975" lvl="1" indent="0">
              <a:buNone/>
              <a:tabLst>
                <a:tab pos="3051175" algn="l"/>
              </a:tabLst>
            </a:pPr>
            <a:endParaRPr lang="fr-FR" sz="1600" dirty="0"/>
          </a:p>
          <a:p>
            <a:pPr>
              <a:spcAft>
                <a:spcPts val="600"/>
              </a:spcAft>
              <a:tabLst>
                <a:tab pos="3498850" algn="l"/>
              </a:tabLst>
            </a:pPr>
            <a:r>
              <a:rPr lang="fr-FR" sz="1800" dirty="0"/>
              <a:t>Date limite de remise des offres : 20 décembre 2021 à 12h30</a:t>
            </a:r>
          </a:p>
          <a:p>
            <a:pPr>
              <a:spcAft>
                <a:spcPts val="600"/>
              </a:spcAft>
              <a:tabLst>
                <a:tab pos="3498850" algn="l"/>
              </a:tabLst>
            </a:pPr>
            <a:endParaRPr lang="fr-FR" sz="1800" b="0" dirty="0"/>
          </a:p>
          <a:p>
            <a:pPr>
              <a:spcAft>
                <a:spcPts val="600"/>
              </a:spcAft>
              <a:tabLst>
                <a:tab pos="3498850" algn="l"/>
              </a:tabLst>
            </a:pPr>
            <a:r>
              <a:rPr lang="fr-FR" sz="1800" dirty="0"/>
              <a:t>Date d’ouverture des plis : 12 janvier 2022 à 14h30</a:t>
            </a:r>
          </a:p>
          <a:p>
            <a:pPr marL="0" indent="0">
              <a:spcAft>
                <a:spcPts val="600"/>
              </a:spcAft>
              <a:buNone/>
              <a:tabLst>
                <a:tab pos="3498850" algn="l"/>
              </a:tabLst>
            </a:pPr>
            <a:endParaRPr lang="fr-FR" sz="17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800" dirty="0"/>
              <a:t>Date de démarrage et durée des prestations :</a:t>
            </a: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fr-FR" sz="1800" dirty="0">
              <a:solidFill>
                <a:srgbClr val="956B43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>
                <a:solidFill>
                  <a:srgbClr val="956B43">
                    <a:lumMod val="50000"/>
                  </a:srgbClr>
                </a:solidFill>
              </a:rPr>
              <a:t>Analyse des offres : </a:t>
            </a:r>
            <a:r>
              <a:rPr lang="fr-FR" sz="1800" dirty="0"/>
              <a:t>17 janvier 2022 à 9h00</a:t>
            </a:r>
          </a:p>
          <a:p>
            <a:pPr lvl="1">
              <a:buNone/>
            </a:pPr>
            <a:endParaRPr lang="fr-FR" sz="1600" dirty="0"/>
          </a:p>
          <a:p>
            <a:pPr lvl="1"/>
            <a:endParaRPr lang="fr-FR" sz="16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175" indent="-3175">
              <a:buNone/>
            </a:pPr>
            <a:r>
              <a:rPr lang="fr-FR" dirty="0"/>
              <a:t>Étapes de la procédure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46708"/>
              </p:ext>
            </p:extLst>
          </p:nvPr>
        </p:nvGraphicFramePr>
        <p:xfrm>
          <a:off x="879332" y="3909979"/>
          <a:ext cx="7560840" cy="2343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445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51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Périodes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Lot n°1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Lot n°2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Durée de la tranche ferme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12 mois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mois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Tranches reconductibles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1 * 12 mois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* 12 mois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prévisionnelle de début de la tranche ferme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29 janvier 2022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0" dirty="0">
                          <a:effectLst/>
                        </a:rPr>
                        <a:t>29 janvier 2022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de fin de la tranche ferme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28 janvier 2023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0" dirty="0">
                          <a:effectLst/>
                        </a:rPr>
                        <a:t>28 janvier 2024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de fin de la 1</a:t>
                      </a:r>
                      <a:r>
                        <a:rPr lang="fr-FR" sz="1000" baseline="30000" dirty="0">
                          <a:effectLst/>
                        </a:rPr>
                        <a:t>ère</a:t>
                      </a:r>
                      <a:r>
                        <a:rPr lang="fr-FR" sz="1000" dirty="0">
                          <a:effectLst/>
                        </a:rPr>
                        <a:t> tranche reconductible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28 janvier 2024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b="0" dirty="0">
                          <a:effectLst/>
                        </a:rPr>
                        <a:t>28 janvier 2025</a:t>
                      </a:r>
                      <a:endParaRPr lang="fr-FR" sz="11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de fin de la 2</a:t>
                      </a:r>
                      <a:r>
                        <a:rPr lang="fr-FR" sz="1000" baseline="30000" dirty="0">
                          <a:effectLst/>
                        </a:rPr>
                        <a:t>ème</a:t>
                      </a:r>
                      <a:r>
                        <a:rPr lang="fr-FR" sz="1000" dirty="0">
                          <a:effectLst/>
                        </a:rPr>
                        <a:t> tranche reconductible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Sans objet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Sans objet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41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03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23468" y="1268414"/>
            <a:ext cx="7993013" cy="64841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Critères et pondération</a:t>
            </a:r>
            <a:br>
              <a:rPr lang="fr-FR" dirty="0"/>
            </a:br>
            <a:r>
              <a:rPr lang="fr-FR" b="0" dirty="0"/>
              <a:t> </a:t>
            </a:r>
            <a:r>
              <a:rPr lang="fr-FR" sz="1400" b="0" dirty="0"/>
              <a:t>Note entre 0 et 100 arrondie au centième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Critères de notation</a:t>
            </a:r>
          </a:p>
        </p:txBody>
      </p:sp>
      <p:sp>
        <p:nvSpPr>
          <p:cNvPr id="11" name="Rectangle 253"/>
          <p:cNvSpPr txBox="1">
            <a:spLocks noChangeArrowheads="1"/>
          </p:cNvSpPr>
          <p:nvPr/>
        </p:nvSpPr>
        <p:spPr>
          <a:xfrm>
            <a:off x="2423468" y="3140622"/>
            <a:ext cx="3960565" cy="79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4" name="Rectangle 253"/>
          <p:cNvSpPr txBox="1">
            <a:spLocks noChangeArrowheads="1"/>
          </p:cNvSpPr>
          <p:nvPr/>
        </p:nvSpPr>
        <p:spPr>
          <a:xfrm>
            <a:off x="2423592" y="3684564"/>
            <a:ext cx="7056784" cy="269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dirty="0"/>
              <a:t>Sous-critère : Prix de la prestation pour les deux lots </a:t>
            </a:r>
            <a:r>
              <a:rPr lang="fr-FR" sz="1600" dirty="0"/>
              <a:t>(détail au RC)</a:t>
            </a:r>
            <a:r>
              <a:rPr lang="fr-FR" sz="1600" b="0" dirty="0"/>
              <a:t> </a:t>
            </a:r>
          </a:p>
          <a:p>
            <a:pPr marL="0" indent="0">
              <a:buNone/>
            </a:pPr>
            <a:r>
              <a:rPr lang="fr-FR" sz="1600" b="0" dirty="0"/>
              <a:t>Note entre 0 et 100 arrondie au centième</a:t>
            </a:r>
          </a:p>
          <a:p>
            <a:pPr marL="0" indent="0">
              <a:buNone/>
            </a:pPr>
            <a:r>
              <a:rPr lang="fr-FR" sz="1600" b="0" dirty="0"/>
              <a:t>Seule la hauteur du prix est prise en compte</a:t>
            </a:r>
          </a:p>
          <a:p>
            <a:pPr marL="0" indent="0">
              <a:buNone/>
            </a:pPr>
            <a:r>
              <a:rPr lang="fr-FR" sz="1600" b="0" dirty="0"/>
              <a:t>Note de 100/100 attribuée à l’offre la moins chère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Pour les autres offres :</a:t>
            </a:r>
          </a:p>
          <a:p>
            <a:pPr lvl="1">
              <a:buNone/>
            </a:pPr>
            <a:endParaRPr lang="fr-FR" sz="1400" dirty="0"/>
          </a:p>
          <a:p>
            <a:pPr lvl="1">
              <a:buNone/>
            </a:pPr>
            <a:endParaRPr lang="fr-FR" sz="10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28102" y="5321758"/>
            <a:ext cx="31357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Prix le moins cher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Note =                                                                      X 100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Prix proposé par l’entreprise</a:t>
            </a:r>
            <a:endParaRPr lang="fr-FR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5087888" y="5358690"/>
            <a:ext cx="2016224" cy="576064"/>
            <a:chOff x="3923928" y="4221088"/>
            <a:chExt cx="2016224" cy="576064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3995936" y="4509120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arenthèse ouvrante 26"/>
            <p:cNvSpPr/>
            <p:nvPr/>
          </p:nvSpPr>
          <p:spPr>
            <a:xfrm>
              <a:off x="3923928" y="4221088"/>
              <a:ext cx="72008" cy="576064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arenthèse fermante 27"/>
            <p:cNvSpPr/>
            <p:nvPr/>
          </p:nvSpPr>
          <p:spPr>
            <a:xfrm>
              <a:off x="5868144" y="4221088"/>
              <a:ext cx="72008" cy="576064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26EC6BA-7F88-479D-B223-181938F271D7}"/>
              </a:ext>
            </a:extLst>
          </p:cNvPr>
          <p:cNvGraphicFramePr>
            <a:graphicFrameLocks noGrp="1"/>
          </p:cNvGraphicFramePr>
          <p:nvPr/>
        </p:nvGraphicFramePr>
        <p:xfrm>
          <a:off x="2711624" y="2008414"/>
          <a:ext cx="3528392" cy="1420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937">
                  <a:extLst>
                    <a:ext uri="{9D8B030D-6E8A-4147-A177-3AD203B41FA5}">
                      <a16:colId xmlns:a16="http://schemas.microsoft.com/office/drawing/2014/main" val="740473132"/>
                    </a:ext>
                  </a:extLst>
                </a:gridCol>
                <a:gridCol w="1534455">
                  <a:extLst>
                    <a:ext uri="{9D8B030D-6E8A-4147-A177-3AD203B41FA5}">
                      <a16:colId xmlns:a16="http://schemas.microsoft.com/office/drawing/2014/main" val="510221269"/>
                    </a:ext>
                  </a:extLst>
                </a:gridCol>
              </a:tblGrid>
              <a:tr h="66288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Critères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Pondérations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47048"/>
                  </a:ext>
                </a:extLst>
              </a:tr>
              <a:tr h="32663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Valeur technique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40 %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6883624"/>
                  </a:ext>
                </a:extLst>
              </a:tr>
              <a:tr h="43106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Prix de la prestation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60 %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6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85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Rectangle 253"/>
          <p:cNvSpPr txBox="1">
            <a:spLocks noChangeArrowheads="1"/>
          </p:cNvSpPr>
          <p:nvPr/>
        </p:nvSpPr>
        <p:spPr>
          <a:xfrm>
            <a:off x="2388096" y="1268761"/>
            <a:ext cx="8532440" cy="360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Sous-critère prix </a:t>
            </a:r>
          </a:p>
        </p:txBody>
      </p:sp>
      <p:sp>
        <p:nvSpPr>
          <p:cNvPr id="10" name="Text Box 774"/>
          <p:cNvSpPr txBox="1">
            <a:spLocks noChangeArrowheads="1"/>
          </p:cNvSpPr>
          <p:nvPr/>
        </p:nvSpPr>
        <p:spPr bwMode="auto">
          <a:xfrm>
            <a:off x="2554160" y="5424433"/>
            <a:ext cx="7700514" cy="138499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 algn="just">
              <a:buFont typeface="Wingdings"/>
              <a:buChar char="à"/>
            </a:pPr>
            <a:r>
              <a:rPr lang="fr-FR" sz="1400" b="1" dirty="0">
                <a:solidFill>
                  <a:srgbClr val="FF0000"/>
                </a:solidFill>
                <a:sym typeface="Wingdings" pitchFamily="2" charset="2"/>
              </a:rPr>
              <a:t>A NOTER : </a:t>
            </a:r>
          </a:p>
          <a:p>
            <a:pPr algn="just"/>
            <a:r>
              <a:rPr lang="fr-FR" sz="1400" dirty="0">
                <a:sym typeface="Wingdings" pitchFamily="2" charset="2"/>
              </a:rPr>
              <a:t>L’offre d’A.G.B. est conforme à l’estimation (proposition à 5,00 € HT / T). L’offre d’ECOSYS, précédent titulaire du marché, est anormalement haute (9,80 € HT / T, soit 86% d’augmentation par rapport au prix qu’il pratique actuellement pour une prestation identique).</a:t>
            </a:r>
          </a:p>
          <a:p>
            <a:pPr algn="just"/>
            <a:r>
              <a:rPr lang="fr-FR" sz="1400" dirty="0">
                <a:sym typeface="Wingdings" pitchFamily="2" charset="2"/>
              </a:rPr>
              <a:t>Taux de TVA applicable : 5,5%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27384"/>
            <a:ext cx="8532440" cy="720080"/>
          </a:xfrm>
        </p:spPr>
        <p:txBody>
          <a:bodyPr>
            <a:normAutofit/>
          </a:bodyPr>
          <a:lstStyle/>
          <a:p>
            <a:r>
              <a:rPr lang="fr-FR" dirty="0"/>
              <a:t>Analyse des offres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35560" y="692696"/>
            <a:ext cx="853244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Notation - Lot n°1 : Broyage des déchets verts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548886" y="1700808"/>
          <a:ext cx="7705788" cy="35564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2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3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Note économique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cap="all" baseline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4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Estimation sur la durée maximale du marché (2 années)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84 160 € HT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4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A.G.B.</a:t>
                      </a:r>
                      <a:endParaRPr lang="fr-FR" sz="16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80 000, 00 € HT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- 4,9 %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34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ECOSYS</a:t>
                      </a:r>
                      <a:endParaRPr lang="fr-FR" sz="16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156 800,00 € HT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+ 86,3 %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51,02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39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1" name="Text Box 774"/>
          <p:cNvSpPr txBox="1">
            <a:spLocks noChangeArrowheads="1"/>
          </p:cNvSpPr>
          <p:nvPr/>
        </p:nvSpPr>
        <p:spPr bwMode="auto">
          <a:xfrm>
            <a:off x="2569395" y="3667525"/>
            <a:ext cx="7485258" cy="430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>
              <a:buFont typeface="Wingdings"/>
              <a:buChar char="à"/>
            </a:pPr>
            <a:r>
              <a:rPr lang="fr-FR" sz="2200" dirty="0">
                <a:solidFill>
                  <a:schemeClr val="bg1"/>
                </a:solidFill>
                <a:sym typeface="Wingdings" pitchFamily="2" charset="2"/>
              </a:rPr>
              <a:t> Candidat le mieux disant : A.G.B.</a:t>
            </a:r>
          </a:p>
        </p:txBody>
      </p:sp>
      <p:sp>
        <p:nvSpPr>
          <p:cNvPr id="9" name="Rectangle 253"/>
          <p:cNvSpPr txBox="1">
            <a:spLocks noChangeArrowheads="1"/>
          </p:cNvSpPr>
          <p:nvPr/>
        </p:nvSpPr>
        <p:spPr>
          <a:xfrm>
            <a:off x="2388096" y="1268761"/>
            <a:ext cx="8532440" cy="360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Analyse multicritères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27384"/>
            <a:ext cx="8532440" cy="720080"/>
          </a:xfrm>
        </p:spPr>
        <p:txBody>
          <a:bodyPr>
            <a:normAutofit/>
          </a:bodyPr>
          <a:lstStyle/>
          <a:p>
            <a:r>
              <a:rPr lang="fr-FR" dirty="0"/>
              <a:t>Consultation SERV 2021 – 03</a:t>
            </a:r>
          </a:p>
        </p:txBody>
      </p:sp>
      <p:sp>
        <p:nvSpPr>
          <p:cNvPr id="15" name="Rectangle 253"/>
          <p:cNvSpPr txBox="1">
            <a:spLocks noChangeArrowheads="1"/>
          </p:cNvSpPr>
          <p:nvPr/>
        </p:nvSpPr>
        <p:spPr>
          <a:xfrm>
            <a:off x="2388096" y="4437113"/>
            <a:ext cx="4572000" cy="115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dirty="0"/>
              <a:t>Choix de la CAO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783633" y="5313974"/>
          <a:ext cx="4377149" cy="799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8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</a:rPr>
                        <a:t>La CAO valide l’analyse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lvl="1" algn="l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La CAO ne valide pas l’analyse 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35560" y="692696"/>
            <a:ext cx="853244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Lot n°1 - Broyage des déchets verts: attributaire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2495600" y="1712386"/>
          <a:ext cx="7632848" cy="15756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3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67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Candidats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Valeur technique     (40 %)</a:t>
                      </a:r>
                      <a:endParaRPr lang="fr-FR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Prix de la prestation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(60 %)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Note finale pondérée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(sur 100)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Classement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cap="all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A.G.B.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91,06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ECOSYS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51,02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60,21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774">
            <a:extLst>
              <a:ext uri="{FF2B5EF4-FFF2-40B4-BE49-F238E27FC236}">
                <a16:creationId xmlns:a16="http://schemas.microsoft.com/office/drawing/2014/main" id="{5A74ED08-7DB6-493F-A468-CDEA1F4C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4409606"/>
            <a:ext cx="3491880" cy="7386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Une offre conforme au CCTP</a:t>
            </a:r>
          </a:p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Opérations de traitement bien décrites</a:t>
            </a:r>
          </a:p>
        </p:txBody>
      </p:sp>
    </p:spTree>
    <p:extLst>
      <p:ext uri="{BB962C8B-B14F-4D97-AF65-F5344CB8AC3E}">
        <p14:creationId xmlns:p14="http://schemas.microsoft.com/office/powerpoint/2010/main" val="354013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9" name="Rectangle 253"/>
          <p:cNvSpPr txBox="1">
            <a:spLocks noChangeArrowheads="1"/>
          </p:cNvSpPr>
          <p:nvPr/>
        </p:nvSpPr>
        <p:spPr>
          <a:xfrm>
            <a:off x="2388096" y="1268761"/>
            <a:ext cx="8532440" cy="360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Sous-critère prix </a:t>
            </a:r>
          </a:p>
        </p:txBody>
      </p:sp>
      <p:sp>
        <p:nvSpPr>
          <p:cNvPr id="10" name="Text Box 774"/>
          <p:cNvSpPr txBox="1">
            <a:spLocks noChangeArrowheads="1"/>
          </p:cNvSpPr>
          <p:nvPr/>
        </p:nvSpPr>
        <p:spPr bwMode="auto">
          <a:xfrm>
            <a:off x="2562672" y="5494520"/>
            <a:ext cx="7678216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A.G.B., présent titulaire du marché, a présenté une offre sur les mêmes bases tarifaires d’actuellement (210 € HT / H de criblage – sans </a:t>
            </a:r>
            <a:r>
              <a:rPr lang="fr-FR" sz="1400" dirty="0" err="1">
                <a:sym typeface="Wingdings" pitchFamily="2" charset="2"/>
              </a:rPr>
              <a:t>déplastiqueur</a:t>
            </a:r>
            <a:r>
              <a:rPr lang="fr-FR" sz="1400" dirty="0">
                <a:sym typeface="Wingdings" pitchFamily="2" charset="2"/>
              </a:rPr>
              <a:t>)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27384"/>
            <a:ext cx="8532440" cy="720080"/>
          </a:xfrm>
        </p:spPr>
        <p:txBody>
          <a:bodyPr>
            <a:normAutofit/>
          </a:bodyPr>
          <a:lstStyle/>
          <a:p>
            <a:r>
              <a:rPr lang="fr-FR" dirty="0"/>
              <a:t>Analyse des offres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35560" y="692696"/>
            <a:ext cx="853244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Notation - Lot n°2 : Criblage de compost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562672" y="1669553"/>
          <a:ext cx="7678216" cy="36338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1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7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Note économique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cap="all" baseline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0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Estimation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137 400 € HT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0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A.G.B.</a:t>
                      </a:r>
                      <a:endParaRPr lang="fr-FR" sz="12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137 400,00 € HT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0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0,00 %</a:t>
                      </a: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0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SEP VALORISATION</a:t>
                      </a:r>
                      <a:endParaRPr lang="fr-FR" sz="12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164 255,00 € HT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0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+ 19,57 %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40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83,65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0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ECOSYS</a:t>
                      </a:r>
                      <a:endParaRPr lang="fr-FR" sz="12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166 100,00 € HT</a:t>
                      </a:r>
                    </a:p>
                  </a:txBody>
                  <a:tcPr marL="44450" marR="44450" marT="0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40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+ 20,89 %</a:t>
                      </a:r>
                    </a:p>
                  </a:txBody>
                  <a:tcPr marL="44450" marR="44450" marT="0" marB="0" anchor="ctr"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40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82,72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29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1" name="Text Box 774"/>
          <p:cNvSpPr txBox="1">
            <a:spLocks noChangeArrowheads="1"/>
          </p:cNvSpPr>
          <p:nvPr/>
        </p:nvSpPr>
        <p:spPr bwMode="auto">
          <a:xfrm>
            <a:off x="2569395" y="3813015"/>
            <a:ext cx="7485258" cy="430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>
              <a:buFont typeface="Wingdings"/>
              <a:buChar char="à"/>
            </a:pPr>
            <a:r>
              <a:rPr lang="fr-FR" sz="2200" dirty="0">
                <a:solidFill>
                  <a:schemeClr val="bg1"/>
                </a:solidFill>
                <a:sym typeface="Wingdings" pitchFamily="2" charset="2"/>
              </a:rPr>
              <a:t> Candidat le mieux disant : A.G.B.</a:t>
            </a:r>
          </a:p>
        </p:txBody>
      </p:sp>
      <p:sp>
        <p:nvSpPr>
          <p:cNvPr id="9" name="Rectangle 253"/>
          <p:cNvSpPr txBox="1">
            <a:spLocks noChangeArrowheads="1"/>
          </p:cNvSpPr>
          <p:nvPr/>
        </p:nvSpPr>
        <p:spPr>
          <a:xfrm>
            <a:off x="2388096" y="1268761"/>
            <a:ext cx="8532440" cy="360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Analyse multicritères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27384"/>
            <a:ext cx="8532440" cy="720080"/>
          </a:xfrm>
        </p:spPr>
        <p:txBody>
          <a:bodyPr>
            <a:normAutofit/>
          </a:bodyPr>
          <a:lstStyle/>
          <a:p>
            <a:r>
              <a:rPr lang="fr-FR" dirty="0"/>
              <a:t>Consultation SERV 2021 – 03</a:t>
            </a:r>
          </a:p>
        </p:txBody>
      </p:sp>
      <p:sp>
        <p:nvSpPr>
          <p:cNvPr id="15" name="Rectangle 253"/>
          <p:cNvSpPr txBox="1">
            <a:spLocks noChangeArrowheads="1"/>
          </p:cNvSpPr>
          <p:nvPr/>
        </p:nvSpPr>
        <p:spPr>
          <a:xfrm>
            <a:off x="2388096" y="4437113"/>
            <a:ext cx="4572000" cy="115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dirty="0"/>
              <a:t>Choix de la CAO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783633" y="5313974"/>
          <a:ext cx="4377149" cy="799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8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</a:rPr>
                        <a:t>La CAO valide l’analyse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lvl="1" algn="l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La CAO ne valide pas l’analyse 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35560" y="692696"/>
            <a:ext cx="853244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Lot n°2 - Criblage de compost : attributaire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49E54B02-282C-44F8-ABC8-44583DA897DD}"/>
              </a:ext>
            </a:extLst>
          </p:cNvPr>
          <p:cNvGraphicFramePr>
            <a:graphicFrameLocks noGrp="1"/>
          </p:cNvGraphicFramePr>
          <p:nvPr/>
        </p:nvGraphicFramePr>
        <p:xfrm>
          <a:off x="2569395" y="1707762"/>
          <a:ext cx="7631062" cy="1797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45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Candidats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Valeur technique     (40 %)</a:t>
                      </a:r>
                      <a:endParaRPr lang="fr-FR" sz="140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</a:rPr>
                        <a:t>Prix de la prestation     (60 %)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Note finale pondérée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(sur 100)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effectLst/>
                        </a:rPr>
                        <a:t>Classement</a:t>
                      </a:r>
                      <a:endParaRPr lang="fr-F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cap="all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A.G.B.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88,8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 VALORISATION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83,65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84,19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kern="1200" cap="all" baseline="0" dirty="0">
                          <a:solidFill>
                            <a:schemeClr val="tx1"/>
                          </a:solidFill>
                          <a:effectLst/>
                        </a:rPr>
                        <a:t>ECOSYS</a:t>
                      </a:r>
                      <a:endParaRPr lang="fr-FR" sz="1400" b="1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82,72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77,63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97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95600" y="1520268"/>
            <a:ext cx="7776864" cy="385294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fr-FR" sz="2800" dirty="0"/>
              <a:t>Consultation sous la forme d’une procédure adaptée (articles L2123-1 R2123-1 à R2123-8 du Code de la Commande Publique</a:t>
            </a:r>
          </a:p>
          <a:p>
            <a:pPr algn="just">
              <a:spcBef>
                <a:spcPts val="0"/>
              </a:spcBef>
            </a:pPr>
            <a:endParaRPr lang="fr-FR" sz="2800" dirty="0"/>
          </a:p>
          <a:p>
            <a:pPr algn="just">
              <a:spcBef>
                <a:spcPts val="0"/>
              </a:spcBef>
            </a:pPr>
            <a:r>
              <a:rPr lang="fr-FR" sz="2800" dirty="0"/>
              <a:t>Non alloti</a:t>
            </a:r>
          </a:p>
          <a:p>
            <a:pPr algn="just">
              <a:spcBef>
                <a:spcPts val="0"/>
              </a:spcBef>
            </a:pPr>
            <a:endParaRPr lang="fr-FR" sz="2800" dirty="0"/>
          </a:p>
          <a:p>
            <a:pPr algn="just">
              <a:spcBef>
                <a:spcPts val="0"/>
              </a:spcBef>
            </a:pPr>
            <a:r>
              <a:rPr lang="fr-FR" sz="2800" dirty="0"/>
              <a:t>Pas de PSE</a:t>
            </a:r>
          </a:p>
          <a:p>
            <a:pPr algn="just">
              <a:spcBef>
                <a:spcPts val="0"/>
              </a:spcBef>
            </a:pPr>
            <a:endParaRPr lang="fr-FR" sz="2800" dirty="0"/>
          </a:p>
          <a:p>
            <a:pPr algn="just">
              <a:spcBef>
                <a:spcPts val="0"/>
              </a:spcBef>
            </a:pPr>
            <a:r>
              <a:rPr lang="fr-FR" sz="2800" dirty="0"/>
              <a:t>CPV principal : 90520000</a:t>
            </a:r>
          </a:p>
          <a:p>
            <a:pPr algn="just">
              <a:spcBef>
                <a:spcPts val="0"/>
              </a:spcBef>
            </a:pPr>
            <a:endParaRPr lang="fr-FR" sz="105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Transport et traitement des déchets diffus spécifiques</a:t>
            </a:r>
          </a:p>
        </p:txBody>
      </p:sp>
      <p:sp>
        <p:nvSpPr>
          <p:cNvPr id="9" name="Text Box 774"/>
          <p:cNvSpPr txBox="1">
            <a:spLocks noChangeArrowheads="1"/>
          </p:cNvSpPr>
          <p:nvPr/>
        </p:nvSpPr>
        <p:spPr bwMode="auto">
          <a:xfrm>
            <a:off x="2542307" y="5641085"/>
            <a:ext cx="7416824" cy="40011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à"/>
            </a:pPr>
            <a:r>
              <a:rPr lang="fr-FR" sz="2000" dirty="0">
                <a:solidFill>
                  <a:schemeClr val="bg1"/>
                </a:solidFill>
                <a:sym typeface="Wingdings" pitchFamily="2" charset="2"/>
              </a:rPr>
              <a:t>Variantes obligatoires et facultatives non autorisées</a:t>
            </a:r>
            <a:endParaRPr lang="fr-FR" sz="16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008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23082" y="1124744"/>
            <a:ext cx="7993013" cy="5733256"/>
          </a:xfrm>
        </p:spPr>
        <p:txBody>
          <a:bodyPr>
            <a:normAutofit fontScale="55000" lnSpcReduction="20000"/>
          </a:bodyPr>
          <a:lstStyle/>
          <a:p>
            <a:r>
              <a:rPr lang="fr-FR" sz="1800" dirty="0"/>
              <a:t>Publicité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  <a:tabLst>
                <a:tab pos="3051175" algn="l"/>
              </a:tabLst>
            </a:pPr>
            <a:r>
              <a:rPr lang="fr-FR" sz="1600" dirty="0"/>
              <a:t>Ouest France 14, publié le 29/11/2021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  <a:tabLst>
                <a:tab pos="3051175" algn="l"/>
              </a:tabLst>
            </a:pPr>
            <a:r>
              <a:rPr lang="fr-FR" sz="1600" dirty="0"/>
              <a:t>Plateforme lacentraledesmarches.com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  <a:tabLst>
                <a:tab pos="3051175" algn="l"/>
              </a:tabLst>
            </a:pPr>
            <a:r>
              <a:rPr lang="fr-FR" sz="1600" dirty="0"/>
              <a:t>BOAMP, publié le 25/11/2021, affaire 21-155884</a:t>
            </a:r>
          </a:p>
          <a:p>
            <a:pPr marL="180975" lvl="1" indent="0">
              <a:buNone/>
              <a:tabLst>
                <a:tab pos="3051175" algn="l"/>
              </a:tabLst>
            </a:pPr>
            <a:endParaRPr lang="fr-FR" sz="1600" dirty="0"/>
          </a:p>
          <a:p>
            <a:pPr>
              <a:spcAft>
                <a:spcPts val="600"/>
              </a:spcAft>
              <a:tabLst>
                <a:tab pos="3498850" algn="l"/>
              </a:tabLst>
            </a:pPr>
            <a:r>
              <a:rPr lang="fr-FR" sz="1800" dirty="0"/>
              <a:t>Date limite de remise des offres : 20 décembre 2021 à 12h30</a:t>
            </a:r>
          </a:p>
          <a:p>
            <a:pPr>
              <a:spcAft>
                <a:spcPts val="600"/>
              </a:spcAft>
              <a:tabLst>
                <a:tab pos="3498850" algn="l"/>
              </a:tabLst>
            </a:pPr>
            <a:endParaRPr lang="fr-FR" sz="1800" b="0" dirty="0"/>
          </a:p>
          <a:p>
            <a:pPr>
              <a:spcAft>
                <a:spcPts val="600"/>
              </a:spcAft>
              <a:tabLst>
                <a:tab pos="3498850" algn="l"/>
              </a:tabLst>
            </a:pPr>
            <a:r>
              <a:rPr lang="fr-FR" sz="1800" dirty="0"/>
              <a:t>Date d’ouverture des plis : 12 janvier 2022 à 14h30</a:t>
            </a:r>
          </a:p>
          <a:p>
            <a:pPr marL="0" indent="0">
              <a:spcAft>
                <a:spcPts val="600"/>
              </a:spcAft>
              <a:buNone/>
              <a:tabLst>
                <a:tab pos="3498850" algn="l"/>
              </a:tabLst>
            </a:pPr>
            <a:endParaRPr lang="fr-FR" sz="17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800" dirty="0"/>
              <a:t>Date de démarrage et durée des prestations :</a:t>
            </a: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Aft>
                <a:spcPts val="600"/>
              </a:spcAft>
              <a:buNone/>
            </a:pPr>
            <a:endParaRPr lang="fr-FR" sz="1600" b="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fr-FR" sz="1800" dirty="0">
              <a:solidFill>
                <a:srgbClr val="956B43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1800" dirty="0">
                <a:solidFill>
                  <a:srgbClr val="956B43">
                    <a:lumMod val="50000"/>
                  </a:srgbClr>
                </a:solidFill>
              </a:rPr>
              <a:t>Analyse des offres : </a:t>
            </a:r>
            <a:r>
              <a:rPr lang="fr-FR" sz="1800" dirty="0"/>
              <a:t>17 janvier 2022 à 9h00</a:t>
            </a:r>
          </a:p>
          <a:p>
            <a:pPr lvl="1">
              <a:buNone/>
            </a:pPr>
            <a:endParaRPr lang="fr-FR" sz="1600" dirty="0"/>
          </a:p>
          <a:p>
            <a:pPr lvl="1"/>
            <a:endParaRPr lang="fr-FR" sz="16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175" indent="-3175">
              <a:buNone/>
            </a:pPr>
            <a:r>
              <a:rPr lang="fr-FR" dirty="0"/>
              <a:t>Étapes de la procédure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15378"/>
              </p:ext>
            </p:extLst>
          </p:nvPr>
        </p:nvGraphicFramePr>
        <p:xfrm>
          <a:off x="1357503" y="3926757"/>
          <a:ext cx="7560840" cy="2343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445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51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Périodes</a:t>
                      </a: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5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Durée de la tranche ferme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36 mois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Tranches reconductibles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 x 12 mois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prévisionnelle de début de la tranche ferme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29 janvier 2022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de fin de la tranche ferme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28 janvier 2025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de fin de la 1</a:t>
                      </a:r>
                      <a:r>
                        <a:rPr lang="fr-FR" sz="1000" baseline="30000" dirty="0">
                          <a:effectLst/>
                        </a:rPr>
                        <a:t>ère</a:t>
                      </a:r>
                      <a:r>
                        <a:rPr lang="fr-FR" sz="1000" dirty="0">
                          <a:effectLst/>
                        </a:rPr>
                        <a:t> tranche reconductible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28 janvier 2026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6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Date de fin de la 2</a:t>
                      </a:r>
                      <a:r>
                        <a:rPr lang="fr-FR" sz="1000" baseline="30000" dirty="0">
                          <a:effectLst/>
                        </a:rPr>
                        <a:t>ème</a:t>
                      </a:r>
                      <a:r>
                        <a:rPr lang="fr-FR" sz="1000" dirty="0">
                          <a:effectLst/>
                        </a:rPr>
                        <a:t> tranche reconductible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janvier 2027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252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Consultation SERV 2021 – 04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28957" name="Rectangle 25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423468" y="1268414"/>
            <a:ext cx="7993013" cy="64841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Critères et pondération</a:t>
            </a:r>
            <a:br>
              <a:rPr lang="fr-FR" dirty="0"/>
            </a:br>
            <a:r>
              <a:rPr lang="fr-FR" b="0" dirty="0"/>
              <a:t> </a:t>
            </a:r>
            <a:r>
              <a:rPr lang="fr-FR" sz="1400" b="0" dirty="0"/>
              <a:t>Note entre 0 et 100 arrondie au centième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Critères de notation</a:t>
            </a:r>
          </a:p>
        </p:txBody>
      </p:sp>
      <p:sp>
        <p:nvSpPr>
          <p:cNvPr id="11" name="Rectangle 253"/>
          <p:cNvSpPr txBox="1">
            <a:spLocks noChangeArrowheads="1"/>
          </p:cNvSpPr>
          <p:nvPr/>
        </p:nvSpPr>
        <p:spPr>
          <a:xfrm>
            <a:off x="2423468" y="3140622"/>
            <a:ext cx="3960565" cy="79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4" name="Rectangle 253"/>
          <p:cNvSpPr txBox="1">
            <a:spLocks noChangeArrowheads="1"/>
          </p:cNvSpPr>
          <p:nvPr/>
        </p:nvSpPr>
        <p:spPr>
          <a:xfrm>
            <a:off x="2423592" y="3684564"/>
            <a:ext cx="5112568" cy="269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dirty="0"/>
              <a:t>Sous-critère : Prix de la prestation </a:t>
            </a:r>
            <a:r>
              <a:rPr lang="fr-FR" sz="1600" dirty="0"/>
              <a:t>(détail au RC)</a:t>
            </a:r>
            <a:r>
              <a:rPr lang="fr-FR" sz="1600" b="0" dirty="0"/>
              <a:t> </a:t>
            </a:r>
          </a:p>
          <a:p>
            <a:pPr marL="0" indent="0">
              <a:buNone/>
            </a:pPr>
            <a:r>
              <a:rPr lang="fr-FR" sz="1600" b="0" dirty="0"/>
              <a:t>Note entre 0 et 100 arrondie au centième</a:t>
            </a:r>
          </a:p>
          <a:p>
            <a:pPr marL="0" indent="0">
              <a:buNone/>
            </a:pPr>
            <a:r>
              <a:rPr lang="fr-FR" sz="1600" b="0" dirty="0"/>
              <a:t>Seule la hauteur du prix est prise en compte</a:t>
            </a:r>
          </a:p>
          <a:p>
            <a:pPr marL="0" indent="0">
              <a:buNone/>
            </a:pPr>
            <a:r>
              <a:rPr lang="fr-FR" sz="1600" b="0" dirty="0"/>
              <a:t>Note de 100/100 attribuée à l’offre la moins chère</a:t>
            </a:r>
          </a:p>
          <a:p>
            <a:pPr marL="0" indent="0">
              <a:buNone/>
            </a:pPr>
            <a:endParaRPr lang="fr-FR" sz="1600" b="0" dirty="0"/>
          </a:p>
          <a:p>
            <a:pPr marL="0" indent="0">
              <a:buNone/>
            </a:pPr>
            <a:r>
              <a:rPr lang="fr-FR" sz="1600" b="0" dirty="0"/>
              <a:t>Pour les autres offres :</a:t>
            </a:r>
          </a:p>
          <a:p>
            <a:pPr lvl="1">
              <a:buNone/>
            </a:pPr>
            <a:endParaRPr lang="fr-FR" sz="1400" dirty="0"/>
          </a:p>
          <a:p>
            <a:pPr lvl="1">
              <a:buNone/>
            </a:pPr>
            <a:endParaRPr lang="fr-FR" sz="10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672118" y="5317655"/>
            <a:ext cx="313579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Prix le moins cher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Note =                                                                      X 100</a:t>
            </a: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Prix proposé par l’entreprise</a:t>
            </a:r>
            <a:endParaRPr lang="fr-FR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5231903" y="5341755"/>
            <a:ext cx="2016224" cy="576064"/>
            <a:chOff x="3923928" y="4221088"/>
            <a:chExt cx="2016224" cy="576064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3995936" y="4509120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arenthèse ouvrante 26"/>
            <p:cNvSpPr/>
            <p:nvPr/>
          </p:nvSpPr>
          <p:spPr>
            <a:xfrm>
              <a:off x="3923928" y="4221088"/>
              <a:ext cx="72008" cy="576064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arenthèse fermante 27"/>
            <p:cNvSpPr/>
            <p:nvPr/>
          </p:nvSpPr>
          <p:spPr>
            <a:xfrm>
              <a:off x="5868144" y="4221088"/>
              <a:ext cx="72008" cy="576064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26EC6BA-7F88-479D-B223-181938F271D7}"/>
              </a:ext>
            </a:extLst>
          </p:cNvPr>
          <p:cNvGraphicFramePr>
            <a:graphicFrameLocks noGrp="1"/>
          </p:cNvGraphicFramePr>
          <p:nvPr/>
        </p:nvGraphicFramePr>
        <p:xfrm>
          <a:off x="2711624" y="2008414"/>
          <a:ext cx="3528392" cy="1420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937">
                  <a:extLst>
                    <a:ext uri="{9D8B030D-6E8A-4147-A177-3AD203B41FA5}">
                      <a16:colId xmlns:a16="http://schemas.microsoft.com/office/drawing/2014/main" val="740473132"/>
                    </a:ext>
                  </a:extLst>
                </a:gridCol>
                <a:gridCol w="1534455">
                  <a:extLst>
                    <a:ext uri="{9D8B030D-6E8A-4147-A177-3AD203B41FA5}">
                      <a16:colId xmlns:a16="http://schemas.microsoft.com/office/drawing/2014/main" val="510221269"/>
                    </a:ext>
                  </a:extLst>
                </a:gridCol>
              </a:tblGrid>
              <a:tr h="66288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Critères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Pondérations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047048"/>
                  </a:ext>
                </a:extLst>
              </a:tr>
              <a:tr h="32663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Valeur technique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>
                          <a:effectLst/>
                        </a:rPr>
                        <a:t>40 %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6883624"/>
                  </a:ext>
                </a:extLst>
              </a:tr>
              <a:tr h="43106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Prix de la prestation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60 %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6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14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9" name="Rectangle 253"/>
          <p:cNvSpPr txBox="1">
            <a:spLocks noChangeArrowheads="1"/>
          </p:cNvSpPr>
          <p:nvPr/>
        </p:nvSpPr>
        <p:spPr>
          <a:xfrm>
            <a:off x="2388096" y="1268761"/>
            <a:ext cx="8532440" cy="360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Sous-critère prix </a:t>
            </a:r>
          </a:p>
        </p:txBody>
      </p:sp>
      <p:sp>
        <p:nvSpPr>
          <p:cNvPr id="10" name="Text Box 774"/>
          <p:cNvSpPr txBox="1">
            <a:spLocks noChangeArrowheads="1"/>
          </p:cNvSpPr>
          <p:nvPr/>
        </p:nvSpPr>
        <p:spPr bwMode="auto">
          <a:xfrm>
            <a:off x="2554160" y="5424432"/>
            <a:ext cx="7700514" cy="73866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 algn="just">
              <a:buFont typeface="Wingdings"/>
              <a:buChar char="à"/>
            </a:pPr>
            <a:r>
              <a:rPr lang="fr-FR" sz="1400" b="1" dirty="0">
                <a:solidFill>
                  <a:srgbClr val="FF0000"/>
                </a:solidFill>
                <a:sym typeface="Wingdings" pitchFamily="2" charset="2"/>
              </a:rPr>
              <a:t>A NOTER : </a:t>
            </a:r>
          </a:p>
          <a:p>
            <a:pPr algn="just"/>
            <a:r>
              <a:rPr lang="fr-FR" sz="1400" dirty="0">
                <a:sym typeface="Wingdings" pitchFamily="2" charset="2"/>
              </a:rPr>
              <a:t>L’offre de YVES MADELINE SAS indique un taux de TVA à 5,5% pour les huiles minérales contre 10% sur l’offre TRIADIS SERVICES SAS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27384"/>
            <a:ext cx="8532440" cy="720080"/>
          </a:xfrm>
        </p:spPr>
        <p:txBody>
          <a:bodyPr>
            <a:normAutofit/>
          </a:bodyPr>
          <a:lstStyle/>
          <a:p>
            <a:r>
              <a:rPr lang="fr-FR" dirty="0"/>
              <a:t>Analyse des offres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35560" y="692696"/>
            <a:ext cx="853244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Notation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542966" y="1650770"/>
          <a:ext cx="7705788" cy="35564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2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3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Note économique</a:t>
                      </a:r>
                      <a:endParaRPr lang="fr-F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cap="all" baseline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4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Estimation sur la durée maximale du marché (5 années)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168 838 € HT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4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YVES MADELINE SAS</a:t>
                      </a:r>
                      <a:endParaRPr lang="fr-FR" sz="16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204 136,00 € HT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+ 20,9 %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80,35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34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TRIADIS SERVICES SAS</a:t>
                      </a:r>
                      <a:endParaRPr lang="fr-FR" sz="16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Offre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164 015,00 € HT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Ecart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à l’estimation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-2,9 %</a:t>
                      </a:r>
                    </a:p>
                  </a:txBody>
                  <a:tcPr marL="44450" marR="44450" marT="0" marB="0" anchor="ctr">
                    <a:solidFill>
                      <a:srgbClr val="DDD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342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Note sur 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solidFill>
                      <a:srgbClr val="956B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81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759ED-A0FC-431E-98A8-E585F801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96" y="2853107"/>
            <a:ext cx="8514878" cy="1646302"/>
          </a:xfrm>
        </p:spPr>
        <p:txBody>
          <a:bodyPr/>
          <a:lstStyle/>
          <a:p>
            <a:pPr algn="ctr"/>
            <a:br>
              <a:rPr lang="fr-FR" dirty="0"/>
            </a:br>
            <a:r>
              <a:rPr lang="fr-FR" dirty="0"/>
              <a:t>Compte Administratif </a:t>
            </a:r>
            <a:br>
              <a:rPr lang="fr-FR" dirty="0"/>
            </a:br>
            <a:r>
              <a:rPr lang="fr-FR" dirty="0"/>
              <a:t>2021</a:t>
            </a:r>
            <a:br>
              <a:rPr lang="fr-FR" dirty="0"/>
            </a:br>
            <a:r>
              <a:rPr lang="fr-FR" dirty="0"/>
              <a:t>(M14)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749DF6-1AC0-4BA0-B34B-D32EF453E1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3" y="5040000"/>
            <a:ext cx="1348740" cy="1316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979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5A9C-185A-488C-AB67-D2765816EA7F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1" name="Text Box 774"/>
          <p:cNvSpPr txBox="1">
            <a:spLocks noChangeArrowheads="1"/>
          </p:cNvSpPr>
          <p:nvPr/>
        </p:nvSpPr>
        <p:spPr bwMode="auto">
          <a:xfrm>
            <a:off x="2643189" y="3394912"/>
            <a:ext cx="7485258" cy="4308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>
              <a:buFont typeface="Wingdings"/>
              <a:buChar char="à"/>
            </a:pPr>
            <a:r>
              <a:rPr lang="fr-FR" sz="2200" dirty="0">
                <a:solidFill>
                  <a:schemeClr val="bg1"/>
                </a:solidFill>
                <a:sym typeface="Wingdings" pitchFamily="2" charset="2"/>
              </a:rPr>
              <a:t> Candidat le mieux disant : TRIADIS SERVICES SAS</a:t>
            </a:r>
          </a:p>
        </p:txBody>
      </p:sp>
      <p:sp>
        <p:nvSpPr>
          <p:cNvPr id="9" name="Rectangle 253"/>
          <p:cNvSpPr txBox="1">
            <a:spLocks noChangeArrowheads="1"/>
          </p:cNvSpPr>
          <p:nvPr/>
        </p:nvSpPr>
        <p:spPr>
          <a:xfrm>
            <a:off x="2388096" y="1268761"/>
            <a:ext cx="8532440" cy="360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Analyse multicritères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-27384"/>
            <a:ext cx="8532440" cy="720080"/>
          </a:xfrm>
        </p:spPr>
        <p:txBody>
          <a:bodyPr>
            <a:normAutofit/>
          </a:bodyPr>
          <a:lstStyle/>
          <a:p>
            <a:r>
              <a:rPr lang="fr-FR" dirty="0"/>
              <a:t>Consultation SERV 2021 – 04</a:t>
            </a:r>
          </a:p>
        </p:txBody>
      </p:sp>
      <p:sp>
        <p:nvSpPr>
          <p:cNvPr id="15" name="Rectangle 253"/>
          <p:cNvSpPr txBox="1">
            <a:spLocks noChangeArrowheads="1"/>
          </p:cNvSpPr>
          <p:nvPr/>
        </p:nvSpPr>
        <p:spPr>
          <a:xfrm>
            <a:off x="2388096" y="4437113"/>
            <a:ext cx="4572000" cy="115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  <a:p>
            <a:r>
              <a:rPr lang="fr-FR" dirty="0"/>
              <a:t>Choix de la CAO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643190" y="5436988"/>
          <a:ext cx="4377149" cy="799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08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</a:rPr>
                        <a:t>La CAO valide l’analyse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00">
                <a:tc>
                  <a:txBody>
                    <a:bodyPr/>
                    <a:lstStyle/>
                    <a:p>
                      <a:pPr marL="0" lvl="1" algn="l"/>
                      <a:r>
                        <a:rPr lang="fr-FR" sz="1600" b="1" dirty="0">
                          <a:solidFill>
                            <a:schemeClr val="accent3"/>
                          </a:solidFill>
                        </a:rPr>
                        <a:t>La CAO ne valide pas l’analyse 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16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FE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135560" y="692696"/>
            <a:ext cx="853244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Transport et traitement des déchets diffus spécifiques : attributaire</a:t>
            </a: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2643189" y="1712387"/>
          <a:ext cx="7485258" cy="13509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0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Candidats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Valeur technique     (40 %)</a:t>
                      </a:r>
                      <a:endParaRPr lang="fr-F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Prix de la prestation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(60 %)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Note finale pondérée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(sur 100)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Classement</a:t>
                      </a:r>
                      <a:endParaRPr lang="fr-F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YVES MADELINE SAS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73,01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kern="1200" cap="all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TRIADIS SERVICES SAS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774">
            <a:extLst>
              <a:ext uri="{FF2B5EF4-FFF2-40B4-BE49-F238E27FC236}">
                <a16:creationId xmlns:a16="http://schemas.microsoft.com/office/drawing/2014/main" id="{5A74ED08-7DB6-493F-A468-CDEA1F4C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567" y="3932710"/>
            <a:ext cx="3491880" cy="138499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Une offre conforme au CCTP</a:t>
            </a:r>
          </a:p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Filières de traitement bien décrites</a:t>
            </a:r>
          </a:p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Quid des minimums d’évacuations pour certains flux</a:t>
            </a:r>
          </a:p>
          <a:p>
            <a:pPr marL="265113" indent="-265113" algn="just">
              <a:buFont typeface="Wingdings"/>
              <a:buChar char="à"/>
            </a:pPr>
            <a:r>
              <a:rPr lang="fr-FR" sz="1400" dirty="0">
                <a:sym typeface="Wingdings" pitchFamily="2" charset="2"/>
              </a:rPr>
              <a:t>Taux de TVA de certaines filières (huile minérale)</a:t>
            </a:r>
          </a:p>
        </p:txBody>
      </p:sp>
    </p:spTree>
    <p:extLst>
      <p:ext uri="{BB962C8B-B14F-4D97-AF65-F5344CB8AC3E}">
        <p14:creationId xmlns:p14="http://schemas.microsoft.com/office/powerpoint/2010/main" val="396965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10030923" cy="13208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B0F0"/>
                </a:solidFill>
              </a:rPr>
              <a:t>GRILLE TARIFAIRE DECHETS NON MENAGERS</a:t>
            </a:r>
            <a:br>
              <a:rPr lang="fr-FR" sz="3200" dirty="0">
                <a:solidFill>
                  <a:srgbClr val="00B0F0"/>
                </a:solidFill>
              </a:rPr>
            </a:br>
            <a:r>
              <a:rPr lang="fr-FR" sz="3200" dirty="0">
                <a:solidFill>
                  <a:srgbClr val="00B0F0"/>
                </a:solidFill>
              </a:rPr>
              <a:t>DÉCHETTERIE DE SAINT MARTIN DE FONTENAY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E2F1B3-7A44-4097-A39B-A31E9B0E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99" y="1526265"/>
            <a:ext cx="7265659" cy="50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67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10030923" cy="1320800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00B0F0"/>
                </a:solidFill>
              </a:rPr>
              <a:t>GRILLE TARIFAIRE DECHETS NON MENAGERS</a:t>
            </a:r>
            <a:br>
              <a:rPr lang="fr-FR" sz="3200" dirty="0">
                <a:solidFill>
                  <a:srgbClr val="00B0F0"/>
                </a:solidFill>
              </a:rPr>
            </a:br>
            <a:r>
              <a:rPr lang="fr-FR" sz="3200" dirty="0">
                <a:solidFill>
                  <a:srgbClr val="00B0F0"/>
                </a:solidFill>
              </a:rPr>
              <a:t>DÉCHETTERIE DE SAINT MARTIN DE FONTENAY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35610D-EB94-4617-8C65-112619E6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4" y="1746071"/>
            <a:ext cx="10217461" cy="44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7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REDEVANCE SPECIALE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005BBE-866A-4D33-8F1E-533AD501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67622" y="-1029112"/>
            <a:ext cx="3271707" cy="90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4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560" y="401945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BILAN SOCIAL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A5F9052-CB52-4F37-9347-6353C216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56" y="1488613"/>
            <a:ext cx="10216063" cy="4450793"/>
          </a:xfrm>
        </p:spPr>
        <p:txBody>
          <a:bodyPr>
            <a:noAutofit/>
          </a:bodyPr>
          <a:lstStyle/>
          <a:p>
            <a:r>
              <a:rPr lang="fr-FR" sz="3600" dirty="0"/>
              <a:t> 27,05 ETP contre 28,3 en 2020</a:t>
            </a:r>
          </a:p>
          <a:p>
            <a:r>
              <a:rPr lang="fr-FR" sz="3600" dirty="0"/>
              <a:t> 899 jours d’absences contre 1049,5 en 2020</a:t>
            </a:r>
          </a:p>
          <a:p>
            <a:r>
              <a:rPr lang="fr-FR" sz="3600" dirty="0"/>
              <a:t> Taux d’absentéisme global de 14,14%</a:t>
            </a:r>
          </a:p>
          <a:p>
            <a:r>
              <a:rPr lang="fr-FR" sz="3600" dirty="0"/>
              <a:t> un taux qui double en 5 ans du fait de 4 personnes en MLD ou MP :</a:t>
            </a:r>
          </a:p>
          <a:p>
            <a:pPr lvl="2"/>
            <a:r>
              <a:rPr lang="fr-FR" sz="2800" dirty="0"/>
              <a:t> 614 jours à 3 (69% des arrêts)</a:t>
            </a:r>
          </a:p>
          <a:p>
            <a:pPr lvl="2"/>
            <a:r>
              <a:rPr lang="fr-FR" sz="2800" dirty="0"/>
              <a:t>704 jours à 4 (80% des arrêts)</a:t>
            </a:r>
          </a:p>
        </p:txBody>
      </p:sp>
    </p:spTree>
    <p:extLst>
      <p:ext uri="{BB962C8B-B14F-4D97-AF65-F5344CB8AC3E}">
        <p14:creationId xmlns:p14="http://schemas.microsoft.com/office/powerpoint/2010/main" val="1173822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1D02C-53C1-4816-9355-D50434D30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33849"/>
            <a:ext cx="7766936" cy="1165023"/>
          </a:xfrm>
        </p:spPr>
        <p:txBody>
          <a:bodyPr/>
          <a:lstStyle/>
          <a:p>
            <a:pPr algn="ctr"/>
            <a:r>
              <a:rPr lang="fr-FR" sz="8000" dirty="0"/>
              <a:t>MERCI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4989-8E04-42F9-86AE-759A62B82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791438"/>
            <a:ext cx="7766936" cy="1718732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</a:rPr>
              <a:t> PROCHAINE ASSEMBLÉE GENERALE : </a:t>
            </a:r>
          </a:p>
          <a:p>
            <a:pPr algn="ctr"/>
            <a:r>
              <a:rPr lang="fr-FR" sz="3600" dirty="0">
                <a:solidFill>
                  <a:schemeClr val="accent1"/>
                </a:solidFill>
              </a:rPr>
              <a:t>7 MARS 2022</a:t>
            </a:r>
          </a:p>
          <a:p>
            <a:pPr algn="ctr"/>
            <a:r>
              <a:rPr lang="fr-FR" sz="3600" dirty="0">
                <a:solidFill>
                  <a:schemeClr val="accent1"/>
                </a:solidFill>
              </a:rPr>
              <a:t>SALLE DES FÊTES DE CAUVICOURT À 18H30 </a:t>
            </a:r>
          </a:p>
        </p:txBody>
      </p:sp>
    </p:spTree>
    <p:extLst>
      <p:ext uri="{BB962C8B-B14F-4D97-AF65-F5344CB8AC3E}">
        <p14:creationId xmlns:p14="http://schemas.microsoft.com/office/powerpoint/2010/main" val="3472062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CCE69-50D2-4F7B-8350-7257FDD3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L’APPLICATION CITYKOMI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F86617-3C89-4D88-8AD9-3BF7ABA1D8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65203" cy="1037903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75B5E8-9ABC-4DD4-8831-CAA6B4F35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69" t="7380" r="46478" b="19664"/>
          <a:stretch/>
        </p:blipFill>
        <p:spPr>
          <a:xfrm>
            <a:off x="1759789" y="1260670"/>
            <a:ext cx="3260784" cy="53125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841F4C-B0D3-4826-9C50-DA8AE9622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57" t="6638" r="46869" b="12439"/>
          <a:stretch/>
        </p:blipFill>
        <p:spPr>
          <a:xfrm>
            <a:off x="5814203" y="1260670"/>
            <a:ext cx="3042249" cy="55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7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9898651" cy="1320800"/>
          </a:xfrm>
        </p:spPr>
        <p:txBody>
          <a:bodyPr>
            <a:normAutofit/>
          </a:bodyPr>
          <a:lstStyle/>
          <a:p>
            <a:r>
              <a:rPr lang="fr-FR" dirty="0"/>
              <a:t>Compte Administratif 2021</a:t>
            </a:r>
            <a:br>
              <a:rPr lang="fr-FR" dirty="0"/>
            </a:br>
            <a:r>
              <a:rPr lang="fr-FR" dirty="0"/>
              <a:t>Section Fonctionnement - Dépenses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56EB38-20EB-4921-8D47-6AC7EBEC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86702"/>
              </p:ext>
            </p:extLst>
          </p:nvPr>
        </p:nvGraphicFramePr>
        <p:xfrm>
          <a:off x="375601" y="1748953"/>
          <a:ext cx="9204627" cy="379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335">
                  <a:extLst>
                    <a:ext uri="{9D8B030D-6E8A-4147-A177-3AD203B41FA5}">
                      <a16:colId xmlns:a16="http://schemas.microsoft.com/office/drawing/2014/main" val="2358864406"/>
                    </a:ext>
                  </a:extLst>
                </a:gridCol>
                <a:gridCol w="2595068">
                  <a:extLst>
                    <a:ext uri="{9D8B030D-6E8A-4147-A177-3AD203B41FA5}">
                      <a16:colId xmlns:a16="http://schemas.microsoft.com/office/drawing/2014/main" val="2666923916"/>
                    </a:ext>
                  </a:extLst>
                </a:gridCol>
                <a:gridCol w="2528224">
                  <a:extLst>
                    <a:ext uri="{9D8B030D-6E8A-4147-A177-3AD203B41FA5}">
                      <a16:colId xmlns:a16="http://schemas.microsoft.com/office/drawing/2014/main" val="2074913550"/>
                    </a:ext>
                  </a:extLst>
                </a:gridCol>
              </a:tblGrid>
              <a:tr h="6746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Prévu</a:t>
                      </a:r>
                    </a:p>
                    <a:p>
                      <a:pPr algn="ctr"/>
                      <a:r>
                        <a:rPr lang="fr-FR" dirty="0"/>
                        <a:t>3 147 251,63€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Emis</a:t>
                      </a:r>
                    </a:p>
                    <a:p>
                      <a:pPr algn="ctr"/>
                      <a:r>
                        <a:rPr lang="fr-FR" dirty="0"/>
                        <a:t>2 823 603,09 €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3431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r>
                        <a:rPr lang="fr-FR" dirty="0"/>
                        <a:t>011 Charges à caractère général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1 448 765,24 €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1 327 331,99 €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356"/>
                  </a:ext>
                </a:extLst>
              </a:tr>
              <a:tr h="385507">
                <a:tc>
                  <a:txBody>
                    <a:bodyPr/>
                    <a:lstStyle/>
                    <a:p>
                      <a:r>
                        <a:rPr lang="fr-FR" dirty="0"/>
                        <a:t>012 Charges de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926 098,00 €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891 332,75 €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1700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r>
                        <a:rPr lang="fr-FR" dirty="0"/>
                        <a:t>  65 Autres charges gestion courante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125 389,00 €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120 709,98 €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99642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r>
                        <a:rPr lang="fr-FR" dirty="0"/>
                        <a:t>  66 Charges financières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35 944,99 €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35 607,30 €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02648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r>
                        <a:rPr lang="fr-FR" dirty="0"/>
                        <a:t>  67 Charges exceptionnelles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444 629,00 €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282 206,03 €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41413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r>
                        <a:rPr lang="fr-FR" dirty="0"/>
                        <a:t>042 Opérations d’ordre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166 425,40 €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166 415,04 €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69003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r>
                        <a:rPr lang="fr-FR" dirty="0"/>
                        <a:t>022 Dépenses imprévues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20983"/>
                  </a:ext>
                </a:extLst>
              </a:tr>
              <a:tr h="3908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6648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B94B18D8-97E2-4415-B69F-97A3125173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8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9898651" cy="1320800"/>
          </a:xfrm>
        </p:spPr>
        <p:txBody>
          <a:bodyPr>
            <a:normAutofit/>
          </a:bodyPr>
          <a:lstStyle/>
          <a:p>
            <a:r>
              <a:rPr lang="fr-FR" dirty="0"/>
              <a:t>Compte Administratif 2021</a:t>
            </a:r>
            <a:br>
              <a:rPr lang="fr-FR" dirty="0"/>
            </a:br>
            <a:r>
              <a:rPr lang="fr-FR" dirty="0"/>
              <a:t>Section Fonctionnement - Recettes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56EB38-20EB-4921-8D47-6AC7EBEC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14873"/>
              </p:ext>
            </p:extLst>
          </p:nvPr>
        </p:nvGraphicFramePr>
        <p:xfrm>
          <a:off x="523656" y="2061235"/>
          <a:ext cx="897530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53">
                  <a:extLst>
                    <a:ext uri="{9D8B030D-6E8A-4147-A177-3AD203B41FA5}">
                      <a16:colId xmlns:a16="http://schemas.microsoft.com/office/drawing/2014/main" val="2358864406"/>
                    </a:ext>
                  </a:extLst>
                </a:gridCol>
                <a:gridCol w="2530415">
                  <a:extLst>
                    <a:ext uri="{9D8B030D-6E8A-4147-A177-3AD203B41FA5}">
                      <a16:colId xmlns:a16="http://schemas.microsoft.com/office/drawing/2014/main" val="2666923916"/>
                    </a:ext>
                  </a:extLst>
                </a:gridCol>
                <a:gridCol w="2465236">
                  <a:extLst>
                    <a:ext uri="{9D8B030D-6E8A-4147-A177-3AD203B41FA5}">
                      <a16:colId xmlns:a16="http://schemas.microsoft.com/office/drawing/2014/main" val="2074913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Prévu</a:t>
                      </a:r>
                    </a:p>
                    <a:p>
                      <a:pPr algn="ctr"/>
                      <a:r>
                        <a:rPr lang="fr-FR" dirty="0"/>
                        <a:t>3 147 251,63€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Emis</a:t>
                      </a:r>
                    </a:p>
                    <a:p>
                      <a:pPr algn="ctr"/>
                      <a:r>
                        <a:rPr lang="fr-FR" dirty="0"/>
                        <a:t>2 999 652,62€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002 Excédent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103 516,73 €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013 Atténuation de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48 000,00 €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63 139,60 €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70 Produits ventes diverses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123 500,00 €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129 060,59 €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9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74 Dotations subventions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2 276 785,50 €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2 327 117,86 €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50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75 Autres produits gestion courante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300 000,00 €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184 486,94 €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84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76 Produits financiers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585,78 €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6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77 Produits exceptionnels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295 449,40 €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295 261,85 €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2098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E2ACB17-6499-4BDB-AEA1-81C24BB284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37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9898651" cy="1320800"/>
          </a:xfrm>
        </p:spPr>
        <p:txBody>
          <a:bodyPr>
            <a:normAutofit/>
          </a:bodyPr>
          <a:lstStyle/>
          <a:p>
            <a:r>
              <a:rPr lang="fr-FR" dirty="0"/>
              <a:t>Compte Administratif 2021</a:t>
            </a:r>
            <a:br>
              <a:rPr lang="fr-FR" dirty="0"/>
            </a:br>
            <a:r>
              <a:rPr lang="fr-FR" dirty="0"/>
              <a:t>Section Fonctionnement – Résultats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56EB38-20EB-4921-8D47-6AC7EBEC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07032"/>
              </p:ext>
            </p:extLst>
          </p:nvPr>
        </p:nvGraphicFramePr>
        <p:xfrm>
          <a:off x="1006101" y="2356817"/>
          <a:ext cx="7584225" cy="254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736">
                  <a:extLst>
                    <a:ext uri="{9D8B030D-6E8A-4147-A177-3AD203B41FA5}">
                      <a16:colId xmlns:a16="http://schemas.microsoft.com/office/drawing/2014/main" val="2358864406"/>
                    </a:ext>
                  </a:extLst>
                </a:gridCol>
                <a:gridCol w="2604489">
                  <a:extLst>
                    <a:ext uri="{9D8B030D-6E8A-4147-A177-3AD203B41FA5}">
                      <a16:colId xmlns:a16="http://schemas.microsoft.com/office/drawing/2014/main" val="2666923916"/>
                    </a:ext>
                  </a:extLst>
                </a:gridCol>
              </a:tblGrid>
              <a:tr h="11469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Résultats 2021</a:t>
                      </a:r>
                    </a:p>
                    <a:p>
                      <a:pPr algn="ctr"/>
                      <a:r>
                        <a:rPr lang="fr-FR" dirty="0"/>
                        <a:t>Section Fonctionnement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3431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r>
                        <a:rPr lang="fr-FR" dirty="0"/>
                        <a:t>Excédent de fonctionnement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176 049,53 €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356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r>
                        <a:rPr lang="fr-FR" dirty="0"/>
                        <a:t>Excédent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103 516,76 €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1700"/>
                  </a:ext>
                </a:extLst>
              </a:tr>
              <a:tr h="465142">
                <a:tc>
                  <a:txBody>
                    <a:bodyPr/>
                    <a:lstStyle/>
                    <a:p>
                      <a:r>
                        <a:rPr lang="fr-FR" dirty="0"/>
                        <a:t>Excédent de fonctionnement global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279 566,26 €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9964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FD5BF6EC-8621-4AFC-BCBA-59D04F7ED8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09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9898651" cy="1320800"/>
          </a:xfrm>
        </p:spPr>
        <p:txBody>
          <a:bodyPr>
            <a:normAutofit/>
          </a:bodyPr>
          <a:lstStyle/>
          <a:p>
            <a:r>
              <a:rPr lang="fr-FR" dirty="0"/>
              <a:t>Compte Administratif 2021</a:t>
            </a:r>
            <a:br>
              <a:rPr lang="fr-FR" dirty="0"/>
            </a:br>
            <a:r>
              <a:rPr lang="fr-FR" dirty="0"/>
              <a:t>Section Investissement - Dépenses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56EB38-20EB-4921-8D47-6AC7EBEC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67363"/>
              </p:ext>
            </p:extLst>
          </p:nvPr>
        </p:nvGraphicFramePr>
        <p:xfrm>
          <a:off x="520117" y="2281806"/>
          <a:ext cx="9034396" cy="246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630">
                  <a:extLst>
                    <a:ext uri="{9D8B030D-6E8A-4147-A177-3AD203B41FA5}">
                      <a16:colId xmlns:a16="http://schemas.microsoft.com/office/drawing/2014/main" val="2358864406"/>
                    </a:ext>
                  </a:extLst>
                </a:gridCol>
                <a:gridCol w="2390299">
                  <a:extLst>
                    <a:ext uri="{9D8B030D-6E8A-4147-A177-3AD203B41FA5}">
                      <a16:colId xmlns:a16="http://schemas.microsoft.com/office/drawing/2014/main" val="2666923916"/>
                    </a:ext>
                  </a:extLst>
                </a:gridCol>
                <a:gridCol w="2481467">
                  <a:extLst>
                    <a:ext uri="{9D8B030D-6E8A-4147-A177-3AD203B41FA5}">
                      <a16:colId xmlns:a16="http://schemas.microsoft.com/office/drawing/2014/main" val="2074913550"/>
                    </a:ext>
                  </a:extLst>
                </a:gridCol>
              </a:tblGrid>
              <a:tr h="7442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Prévu</a:t>
                      </a:r>
                    </a:p>
                    <a:p>
                      <a:pPr algn="ctr"/>
                      <a:r>
                        <a:rPr lang="fr-FR" dirty="0"/>
                        <a:t>422 648,98 €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Emis</a:t>
                      </a:r>
                    </a:p>
                    <a:p>
                      <a:pPr algn="ctr"/>
                      <a:r>
                        <a:rPr lang="fr-FR" dirty="0"/>
                        <a:t>340 587,28 €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3431"/>
                  </a:ext>
                </a:extLst>
              </a:tr>
              <a:tr h="431184">
                <a:tc>
                  <a:txBody>
                    <a:bodyPr/>
                    <a:lstStyle/>
                    <a:p>
                      <a:r>
                        <a:rPr lang="fr-FR" dirty="0"/>
                        <a:t>001 Déficit d’investissement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48 171,98 €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03887"/>
                  </a:ext>
                </a:extLst>
              </a:tr>
              <a:tr h="431184">
                <a:tc>
                  <a:txBody>
                    <a:bodyPr/>
                    <a:lstStyle/>
                    <a:p>
                      <a:r>
                        <a:rPr lang="fr-FR" dirty="0"/>
                        <a:t>16   Emprunts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335 000,00 €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332 312,63 €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356"/>
                  </a:ext>
                </a:extLst>
              </a:tr>
              <a:tr h="431184">
                <a:tc>
                  <a:txBody>
                    <a:bodyPr/>
                    <a:lstStyle/>
                    <a:p>
                      <a:r>
                        <a:rPr lang="fr-FR" dirty="0"/>
                        <a:t>21   Immobilisations corporelles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39 477,00 €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8 544,65 €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1700"/>
                  </a:ext>
                </a:extLst>
              </a:tr>
              <a:tr h="431184">
                <a:tc>
                  <a:txBody>
                    <a:bodyPr/>
                    <a:lstStyle/>
                    <a:p>
                      <a:r>
                        <a:rPr lang="fr-FR" dirty="0"/>
                        <a:t>26   Participations et créances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99642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4160B3D-74CA-48D5-8D6D-0D3C19502B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86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9898651" cy="1320800"/>
          </a:xfrm>
        </p:spPr>
        <p:txBody>
          <a:bodyPr>
            <a:normAutofit/>
          </a:bodyPr>
          <a:lstStyle/>
          <a:p>
            <a:r>
              <a:rPr lang="fr-FR" dirty="0"/>
              <a:t>Compte Administratif 2021</a:t>
            </a:r>
            <a:br>
              <a:rPr lang="fr-FR" dirty="0"/>
            </a:br>
            <a:r>
              <a:rPr lang="fr-FR" dirty="0"/>
              <a:t>Section Investissement - Recettes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56EB38-20EB-4921-8D47-6AC7EBEC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87788"/>
              </p:ext>
            </p:extLst>
          </p:nvPr>
        </p:nvGraphicFramePr>
        <p:xfrm>
          <a:off x="645952" y="2440797"/>
          <a:ext cx="888394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01">
                  <a:extLst>
                    <a:ext uri="{9D8B030D-6E8A-4147-A177-3AD203B41FA5}">
                      <a16:colId xmlns:a16="http://schemas.microsoft.com/office/drawing/2014/main" val="2358864406"/>
                    </a:ext>
                  </a:extLst>
                </a:gridCol>
                <a:gridCol w="2347008">
                  <a:extLst>
                    <a:ext uri="{9D8B030D-6E8A-4147-A177-3AD203B41FA5}">
                      <a16:colId xmlns:a16="http://schemas.microsoft.com/office/drawing/2014/main" val="2666923916"/>
                    </a:ext>
                  </a:extLst>
                </a:gridCol>
                <a:gridCol w="2113932">
                  <a:extLst>
                    <a:ext uri="{9D8B030D-6E8A-4147-A177-3AD203B41FA5}">
                      <a16:colId xmlns:a16="http://schemas.microsoft.com/office/drawing/2014/main" val="2074913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Prévu</a:t>
                      </a:r>
                    </a:p>
                    <a:p>
                      <a:pPr algn="ctr"/>
                      <a:r>
                        <a:rPr lang="fr-FR" dirty="0"/>
                        <a:t>422 648,98 €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Emis</a:t>
                      </a:r>
                    </a:p>
                    <a:p>
                      <a:pPr algn="ctr"/>
                      <a:r>
                        <a:rPr lang="fr-FR" dirty="0"/>
                        <a:t>259 547,24 €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001 Excédent d’investissement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024 Produit de cessions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0,60 €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10 Dotations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91 548,98 €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91 745,98 €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9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16 Emprunts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164 674,00 €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1 386,22 €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0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040 Transfert entre sections (</a:t>
                      </a:r>
                      <a:r>
                        <a:rPr lang="fr-FR" dirty="0" err="1"/>
                        <a:t>amo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166 425,40 €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166 415,04 €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13736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4160B3D-74CA-48D5-8D6D-0D3C19502B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8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CCBFE-8BE0-4D1C-9628-AB07FC9F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360000"/>
            <a:ext cx="9898651" cy="1320800"/>
          </a:xfrm>
        </p:spPr>
        <p:txBody>
          <a:bodyPr>
            <a:normAutofit/>
          </a:bodyPr>
          <a:lstStyle/>
          <a:p>
            <a:r>
              <a:rPr lang="fr-FR" dirty="0"/>
              <a:t>Compte Administratif 2021</a:t>
            </a:r>
            <a:br>
              <a:rPr lang="fr-FR" dirty="0"/>
            </a:br>
            <a:r>
              <a:rPr lang="fr-FR" dirty="0"/>
              <a:t>Section Investissement – Résultats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456EB38-20EB-4921-8D47-6AC7EBEC1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06314"/>
              </p:ext>
            </p:extLst>
          </p:nvPr>
        </p:nvGraphicFramePr>
        <p:xfrm>
          <a:off x="1006678" y="2180649"/>
          <a:ext cx="7905910" cy="2919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3785">
                  <a:extLst>
                    <a:ext uri="{9D8B030D-6E8A-4147-A177-3AD203B41FA5}">
                      <a16:colId xmlns:a16="http://schemas.microsoft.com/office/drawing/2014/main" val="2358864406"/>
                    </a:ext>
                  </a:extLst>
                </a:gridCol>
                <a:gridCol w="2892125">
                  <a:extLst>
                    <a:ext uri="{9D8B030D-6E8A-4147-A177-3AD203B41FA5}">
                      <a16:colId xmlns:a16="http://schemas.microsoft.com/office/drawing/2014/main" val="2666923916"/>
                    </a:ext>
                  </a:extLst>
                </a:gridCol>
              </a:tblGrid>
              <a:tr h="131722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Résultats 2020</a:t>
                      </a:r>
                    </a:p>
                    <a:p>
                      <a:pPr algn="ctr"/>
                      <a:r>
                        <a:rPr lang="fr-FR" dirty="0"/>
                        <a:t>Section Investissement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893431"/>
                  </a:ext>
                </a:extLst>
              </a:tr>
              <a:tr h="534210">
                <a:tc>
                  <a:txBody>
                    <a:bodyPr/>
                    <a:lstStyle/>
                    <a:p>
                      <a:r>
                        <a:rPr lang="fr-FR" dirty="0"/>
                        <a:t>Déficit Investissement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- 81 310,04 €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356"/>
                  </a:ext>
                </a:extLst>
              </a:tr>
              <a:tr h="534210">
                <a:tc>
                  <a:txBody>
                    <a:bodyPr/>
                    <a:lstStyle/>
                    <a:p>
                      <a:r>
                        <a:rPr lang="fr-FR" dirty="0"/>
                        <a:t>Déficit antérieur reporté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- 48 171,98 €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61700"/>
                  </a:ext>
                </a:extLst>
              </a:tr>
              <a:tr h="534210">
                <a:tc>
                  <a:txBody>
                    <a:bodyPr/>
                    <a:lstStyle/>
                    <a:p>
                      <a:r>
                        <a:rPr lang="fr-FR" dirty="0"/>
                        <a:t>Déficit d’investissement de clôture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- 129 482,02 €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99642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FD5BF6EC-8621-4AFC-BCBA-59D04F7ED8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13675" cy="105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000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3019</TotalTime>
  <Words>1920</Words>
  <Application>Microsoft Office PowerPoint</Application>
  <PresentationFormat>Grand écran</PresentationFormat>
  <Paragraphs>513</Paragraphs>
  <Slides>36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Wingdings 3</vt:lpstr>
      <vt:lpstr>Facette</vt:lpstr>
      <vt:lpstr>Worksheet</vt:lpstr>
      <vt:lpstr>COMITÉ SYNDICAL DU 28 FÉVRIER 2022  Cauvicourt, 18h30</vt:lpstr>
      <vt:lpstr>Compte Administratif et Compte de Gestion 2021</vt:lpstr>
      <vt:lpstr> Compte Administratif  2021 (M14)</vt:lpstr>
      <vt:lpstr>Compte Administratif 2021 Section Fonctionnement - Dépenses</vt:lpstr>
      <vt:lpstr>Compte Administratif 2021 Section Fonctionnement - Recettes</vt:lpstr>
      <vt:lpstr>Compte Administratif 2021 Section Fonctionnement – Résultats</vt:lpstr>
      <vt:lpstr>Compte Administratif 2021 Section Investissement - Dépenses</vt:lpstr>
      <vt:lpstr>Compte Administratif 2021 Section Investissement - Recettes</vt:lpstr>
      <vt:lpstr>Compte Administratif 2021 Section Investissement – Résultats</vt:lpstr>
      <vt:lpstr>Affectation du résultat 2021 au BP 2022 </vt:lpstr>
      <vt:lpstr>Présentation PowerPoint</vt:lpstr>
      <vt:lpstr>Présentation PowerPoint</vt:lpstr>
      <vt:lpstr>Présentation PowerPoint</vt:lpstr>
      <vt:lpstr> Budget Prévisionnel 2022 (M57) </vt:lpstr>
      <vt:lpstr>Le BP 2022 intègrera les principaux points suivants :</vt:lpstr>
      <vt:lpstr>Location de benne aux particuliers</vt:lpstr>
      <vt:lpstr>Consultation SERV 2021 – 01 _ lot 5 NEGO</vt:lpstr>
      <vt:lpstr>Consultation SERV 2021 – 02 _ NEGO</vt:lpstr>
      <vt:lpstr>Consultation SERV 2021 – 03</vt:lpstr>
      <vt:lpstr>Consultation SERV 2021 – 03</vt:lpstr>
      <vt:lpstr>Consultation SERV 2021 – 03</vt:lpstr>
      <vt:lpstr>Analyse des offres</vt:lpstr>
      <vt:lpstr>Consultation SERV 2021 – 03</vt:lpstr>
      <vt:lpstr>Analyse des offres</vt:lpstr>
      <vt:lpstr>Consultation SERV 2021 – 03</vt:lpstr>
      <vt:lpstr>Consultation SERV 2021 – 04</vt:lpstr>
      <vt:lpstr>Consultation SERV 2021 – 04</vt:lpstr>
      <vt:lpstr>Consultation SERV 2021 – 04</vt:lpstr>
      <vt:lpstr>Analyse des offres</vt:lpstr>
      <vt:lpstr>Consultation SERV 2021 – 04</vt:lpstr>
      <vt:lpstr>GRILLE TARIFAIRE DECHETS NON MENAGERS DÉCHETTERIE DE SAINT MARTIN DE FONTENAY</vt:lpstr>
      <vt:lpstr>GRILLE TARIFAIRE DECHETS NON MENAGERS DÉCHETTERIE DE SAINT MARTIN DE FONTENAY</vt:lpstr>
      <vt:lpstr>REDEVANCE SPECIALE</vt:lpstr>
      <vt:lpstr>BILAN SOCIAL 2021</vt:lpstr>
      <vt:lpstr>MERCI</vt:lpstr>
      <vt:lpstr>L’APPLICATION CITYKOMI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Prévisionnel 2021</dc:title>
  <dc:creator>SMICTOM BRUYERE</dc:creator>
  <cp:lastModifiedBy>utilisateur01</cp:lastModifiedBy>
  <cp:revision>60</cp:revision>
  <cp:lastPrinted>2022-03-08T13:07:35Z</cp:lastPrinted>
  <dcterms:created xsi:type="dcterms:W3CDTF">2021-03-18T14:51:15Z</dcterms:created>
  <dcterms:modified xsi:type="dcterms:W3CDTF">2022-03-08T16:03:27Z</dcterms:modified>
</cp:coreProperties>
</file>